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20"/>
  </p:notesMasterIdLst>
  <p:sldIdLst>
    <p:sldId id="258" r:id="rId2"/>
    <p:sldId id="279" r:id="rId3"/>
    <p:sldId id="285" r:id="rId4"/>
    <p:sldId id="286" r:id="rId5"/>
    <p:sldId id="264" r:id="rId6"/>
    <p:sldId id="268" r:id="rId7"/>
    <p:sldId id="270" r:id="rId8"/>
    <p:sldId id="271" r:id="rId9"/>
    <p:sldId id="272" r:id="rId10"/>
    <p:sldId id="274" r:id="rId11"/>
    <p:sldId id="273" r:id="rId12"/>
    <p:sldId id="277" r:id="rId13"/>
    <p:sldId id="278" r:id="rId14"/>
    <p:sldId id="281" r:id="rId15"/>
    <p:sldId id="282" r:id="rId16"/>
    <p:sldId id="283" r:id="rId17"/>
    <p:sldId id="284" r:id="rId18"/>
    <p:sldId id="266" r:id="rId19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182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10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notesMaster" Target="notesMasters/notesMaster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viewProps" Target="viewProps.xml"/></Relationships>
</file>

<file path=ppt/media/image1.tiff>
</file>

<file path=ppt/media/image10.jpg>
</file>

<file path=ppt/media/image11.jpg>
</file>

<file path=ppt/media/image12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"/>
          <p:cNvSpPr txBox="1">
            <a:spLocks noGrp="1"/>
          </p:cNvSpPr>
          <p:nvPr>
            <p:ph type="body" idx="13"/>
          </p:nvPr>
        </p:nvSpPr>
        <p:spPr>
          <a:xfrm>
            <a:off x="635001" y="1587500"/>
            <a:ext cx="10980057" cy="464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SzTx/>
              <a:buNone/>
              <a:defRPr/>
            </a:lvl1pPr>
          </a:lstStyle>
          <a:p>
            <a:pPr marL="0" indent="0">
              <a:buSzTx/>
              <a:buNone/>
            </a:pPr>
            <a:endParaRPr/>
          </a:p>
        </p:txBody>
      </p:sp>
      <p:sp>
        <p:nvSpPr>
          <p:cNvPr id="14" name="矩形"/>
          <p:cNvSpPr txBox="1">
            <a:spLocks noGrp="1"/>
          </p:cNvSpPr>
          <p:nvPr>
            <p:ph type="body" sz="quarter" idx="14"/>
          </p:nvPr>
        </p:nvSpPr>
        <p:spPr>
          <a:xfrm>
            <a:off x="635000" y="533358"/>
            <a:ext cx="6977923" cy="60152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Tx/>
              <a:buNone/>
              <a:defRPr sz="3600" b="1"/>
            </a:lvl1pPr>
          </a:lstStyle>
          <a:p>
            <a:pPr marL="342900" indent="-342900">
              <a:buSzTx/>
              <a:buNone/>
              <a:defRPr sz="3600" b="1"/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649" y="287660"/>
            <a:ext cx="3517554" cy="805162"/>
          </a:xfrm>
          <a:prstGeom prst="rect">
            <a:avLst/>
          </a:prstGeom>
          <a:ln w="12700">
            <a:miter lim="400000"/>
            <a:headEnd/>
            <a:tailEnd/>
          </a:ln>
          <a:effectLst/>
        </p:spPr>
      </p:pic>
      <p:sp>
        <p:nvSpPr>
          <p:cNvPr id="3" name="线条"/>
          <p:cNvSpPr/>
          <p:nvPr/>
        </p:nvSpPr>
        <p:spPr>
          <a:xfrm flipV="1">
            <a:off x="375131" y="1261522"/>
            <a:ext cx="11441739" cy="1278"/>
          </a:xfrm>
          <a:prstGeom prst="line">
            <a:avLst/>
          </a:prstGeom>
          <a:ln w="1905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sz="1800"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609600" y="399302"/>
            <a:ext cx="6313715" cy="779460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Calibri" panose="020F0502020204030204" pitchFamily="34" charset="0"/>
        <a:buNone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702310" marR="0" indent="-24511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12573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Calibri" panose="020F0502020204030204" pitchFamily="34" charset="0"/>
        <a:buChar char="▪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1645920" marR="0" indent="-27432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21336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25908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30480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35052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39624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jp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jpg"/><Relationship Id="rId1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jpg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"/>
          <p:cNvSpPr txBox="1">
            <a:spLocks noGrp="1"/>
          </p:cNvSpPr>
          <p:nvPr>
            <p:ph type="body" idx="13"/>
          </p:nvPr>
        </p:nvSpPr>
        <p:spPr>
          <a:xfrm>
            <a:off x="2050415" y="2566035"/>
            <a:ext cx="8238490" cy="2621915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="1">
                <a:latin typeface="微软雅黑" panose="020B0503020204020204" pitchFamily="34" charset="-122"/>
                <a:ea typeface="微软雅黑" panose="020B0503020204020204" pitchFamily="34" charset="-122"/>
              </a:rPr>
              <a:t>第五章 点边面查找</a:t>
            </a:r>
          </a:p>
          <a:p>
            <a:pPr algn="ctr">
              <a:lnSpc>
                <a:spcPct val="150000"/>
              </a:lnSpc>
            </a:pP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>
                <a:latin typeface="微软雅黑" panose="020B0503020204020204" pitchFamily="34" charset="-122"/>
                <a:ea typeface="微软雅黑" panose="020B0503020204020204" pitchFamily="34" charset="-122"/>
              </a:rPr>
              <a:t>汇报人 陈思强</a:t>
            </a: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3600" b="1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"/>
          <p:cNvSpPr txBox="1">
            <a:spLocks noGrp="1"/>
          </p:cNvSpPr>
          <p:nvPr>
            <p:ph type="body" sz="quarter" idx="14"/>
          </p:nvPr>
        </p:nvSpPr>
        <p:spPr>
          <a:xfrm>
            <a:off x="1904280" y="519400"/>
            <a:ext cx="5233442" cy="601527"/>
          </a:xfrm>
          <a:prstGeom prst="rect">
            <a:avLst/>
          </a:prstGeom>
        </p:spPr>
        <p:txBody>
          <a:bodyPr>
            <a:normAutofit fontScale="97500" lnSpcReduction="10000"/>
          </a:bodyPr>
          <a:lstStyle/>
          <a:p>
            <a:pPr>
              <a:defRPr sz="3600" b="1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暑期汇报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查找一条边的一层邻域面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5.2 </a:t>
            </a:r>
            <a:r>
              <a:rPr lang="zh-CN" altLang="en-US">
                <a:sym typeface="+mn-ea"/>
              </a:rPr>
              <a:t>查找一条边的邻域</a:t>
            </a:r>
            <a:endParaRPr lang="zh-CN" altLang="en-US"/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AA8EA298-6B62-4933-A6BA-5EF4A7E3FE2F}"/>
              </a:ext>
            </a:extLst>
          </p:cNvPr>
          <p:cNvSpPr txBox="1"/>
          <p:nvPr/>
        </p:nvSpPr>
        <p:spPr>
          <a:xfrm>
            <a:off x="5645020" y="2639499"/>
            <a:ext cx="4357396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查找与给定边的两个顶点直接相连的面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CC152D42-48CF-4E64-B5A4-B02CF212A31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67" y="2449745"/>
            <a:ext cx="3566469" cy="1958510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查找一个面的一层邻域顶点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5.3 </a:t>
            </a:r>
            <a:r>
              <a:rPr lang="zh-CN" altLang="en-US">
                <a:sym typeface="+mn-ea"/>
              </a:rPr>
              <a:t>查找一个面的邻域</a:t>
            </a:r>
            <a:endParaRPr lang="zh-CN" altLang="en-US"/>
          </a:p>
        </p:txBody>
      </p:sp>
      <p:sp>
        <p:nvSpPr>
          <p:cNvPr id="44" name="文本框 43">
            <a:extLst>
              <a:ext uri="{FF2B5EF4-FFF2-40B4-BE49-F238E27FC236}">
                <a16:creationId xmlns:a16="http://schemas.microsoft.com/office/drawing/2014/main" id="{3430D93A-DE34-466F-A7ED-5F0845EFC252}"/>
              </a:ext>
            </a:extLst>
          </p:cNvPr>
          <p:cNvSpPr txBox="1"/>
          <p:nvPr/>
        </p:nvSpPr>
        <p:spPr>
          <a:xfrm>
            <a:off x="6848669" y="2817845"/>
            <a:ext cx="4012164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查找所选面的三个顶点的一层邻域顶点，还需排除所选面的三个顶点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46" name="图片 45">
            <a:extLst>
              <a:ext uri="{FF2B5EF4-FFF2-40B4-BE49-F238E27FC236}">
                <a16:creationId xmlns:a16="http://schemas.microsoft.com/office/drawing/2014/main" id="{7A99C53E-5B08-4291-B62E-6004E30166F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8960" y="1958200"/>
            <a:ext cx="5547841" cy="3779848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查找一个面的一层邻域边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5.3 </a:t>
            </a:r>
            <a:r>
              <a:rPr lang="zh-CN" altLang="en-US">
                <a:sym typeface="+mn-ea"/>
              </a:rPr>
              <a:t>查找一个面的邻域</a:t>
            </a:r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85980D7E-D47C-48E0-8DF1-8D5C52852521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23" y="1958200"/>
            <a:ext cx="5547841" cy="37798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E528A661-67EA-4B0A-961A-AC081F6DC33C}"/>
              </a:ext>
            </a:extLst>
          </p:cNvPr>
          <p:cNvSpPr txBox="1"/>
          <p:nvPr/>
        </p:nvSpPr>
        <p:spPr>
          <a:xfrm>
            <a:off x="6848669" y="2817845"/>
            <a:ext cx="4292082" cy="1477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查找所选面的三个顶点的一层领域边，这些邻域边的集合中还需排除与所选面存在共同顶点的边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查找一个面的一层邻域面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5.3 </a:t>
            </a:r>
            <a:r>
              <a:rPr lang="zh-CN" altLang="en-US">
                <a:sym typeface="+mn-ea"/>
              </a:rPr>
              <a:t>查找一个面的邻域</a:t>
            </a:r>
            <a:endParaRPr lang="zh-CN" altLang="en-US"/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02C38444-2366-4200-B859-FA6625115BA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7622" y="1958200"/>
            <a:ext cx="5547841" cy="3779848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F3E80EE1-360C-4B03-9040-DEED764EAC54}"/>
              </a:ext>
            </a:extLst>
          </p:cNvPr>
          <p:cNvSpPr txBox="1"/>
          <p:nvPr/>
        </p:nvSpPr>
        <p:spPr>
          <a:xfrm>
            <a:off x="6848669" y="2817845"/>
            <a:ext cx="4292082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查找所选面的三个顶点的一层领域面，这些邻域面的集合中还需排除所选面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查找一组顶点的一层邻域半边</a:t>
            </a:r>
            <a:endParaRPr lang="zh-CN" altLang="en-US" dirty="0">
              <a:latin typeface="+mn-ea"/>
              <a:cs typeface="CMU Classical Serif" panose="02000603000000000000" pitchFamily="2" charset="0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35000" y="533358"/>
            <a:ext cx="7379996" cy="601527"/>
          </a:xfrm>
        </p:spPr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5.4 </a:t>
            </a:r>
            <a:r>
              <a:rPr lang="zh-CN" altLang="en-US" dirty="0"/>
              <a:t>查找一组点、边、面的一层邻域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E80EE1-360C-4B03-9040-DEED764EAC54}"/>
              </a:ext>
            </a:extLst>
          </p:cNvPr>
          <p:cNvSpPr txBox="1"/>
          <p:nvPr/>
        </p:nvSpPr>
        <p:spPr>
          <a:xfrm>
            <a:off x="6890387" y="2503614"/>
            <a:ext cx="4292082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输入：顶点集合</a:t>
            </a:r>
            <a:r>
              <a:rPr lang="en-US" altLang="zh-CN" dirty="0"/>
              <a:t>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输出：邻域半边集合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73" name="图片 72">
            <a:extLst>
              <a:ext uri="{FF2B5EF4-FFF2-40B4-BE49-F238E27FC236}">
                <a16:creationId xmlns:a16="http://schemas.microsoft.com/office/drawing/2014/main" id="{4CB25C87-9F76-47BF-B775-EA1D35F078C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77215" y="2105067"/>
            <a:ext cx="4876800" cy="4219575"/>
          </a:xfrm>
          <a:prstGeom prst="rect">
            <a:avLst/>
          </a:prstGeom>
        </p:spPr>
      </p:pic>
      <p:sp>
        <p:nvSpPr>
          <p:cNvPr id="74" name="文本框 73">
            <a:extLst>
              <a:ext uri="{FF2B5EF4-FFF2-40B4-BE49-F238E27FC236}">
                <a16:creationId xmlns:a16="http://schemas.microsoft.com/office/drawing/2014/main" id="{FD20BA07-4716-49B4-A0EF-BC2E01F40437}"/>
              </a:ext>
            </a:extLst>
          </p:cNvPr>
          <p:cNvSpPr txBox="1"/>
          <p:nvPr/>
        </p:nvSpPr>
        <p:spPr>
          <a:xfrm>
            <a:off x="6815742" y="4214854"/>
            <a:ext cx="4292082" cy="1477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第一步：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选择一条两个端点都在集合</a:t>
            </a:r>
            <a:r>
              <a:rPr lang="en-US" altLang="zh-CN" dirty="0"/>
              <a:t>V</a:t>
            </a:r>
            <a:r>
              <a:rPr lang="zh-CN" altLang="en-US" dirty="0"/>
              <a:t>内，且下一条半边目的顶点不在集合内的半边作为起始，即蓝色半边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1342046534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查找一组顶点的一层邻域半边</a:t>
            </a:r>
            <a:endParaRPr lang="zh-CN" altLang="en-US" dirty="0">
              <a:latin typeface="+mn-ea"/>
              <a:cs typeface="CMU Classical Serif" panose="02000603000000000000" pitchFamily="2" charset="0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35000" y="533358"/>
            <a:ext cx="7379996" cy="601527"/>
          </a:xfrm>
        </p:spPr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5.4 </a:t>
            </a:r>
            <a:r>
              <a:rPr lang="zh-CN" altLang="en-US" dirty="0"/>
              <a:t>查找一组点、边、面的一层邻域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E80EE1-360C-4B03-9040-DEED764EAC54}"/>
              </a:ext>
            </a:extLst>
          </p:cNvPr>
          <p:cNvSpPr txBox="1"/>
          <p:nvPr/>
        </p:nvSpPr>
        <p:spPr>
          <a:xfrm>
            <a:off x="6890387" y="2503614"/>
            <a:ext cx="4292082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输入：顶点集合</a:t>
            </a:r>
            <a:r>
              <a:rPr lang="en-US" altLang="zh-CN" dirty="0"/>
              <a:t>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输出：邻域半边集合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D20BA07-4716-49B4-A0EF-BC2E01F40437}"/>
              </a:ext>
            </a:extLst>
          </p:cNvPr>
          <p:cNvSpPr txBox="1"/>
          <p:nvPr/>
        </p:nvSpPr>
        <p:spPr>
          <a:xfrm>
            <a:off x="6890387" y="4228005"/>
            <a:ext cx="4292082" cy="2308322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第二步：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置起始边的下一条半边的反向半边为当前半边，即红色半边。这时红色半边的源点不在集合</a:t>
            </a:r>
            <a:r>
              <a:rPr lang="en-US" altLang="zh-CN" dirty="0"/>
              <a:t>V</a:t>
            </a:r>
            <a:r>
              <a:rPr lang="zh-CN" altLang="en-US" dirty="0"/>
              <a:t>内，则将红色半边的前一条半边加入集合</a:t>
            </a:r>
            <a:r>
              <a:rPr lang="en-US" altLang="zh-CN" dirty="0"/>
              <a:t>H, </a:t>
            </a:r>
            <a:r>
              <a:rPr lang="zh-CN" altLang="en-US" dirty="0"/>
              <a:t>且置当前半边为红色半边下一条半边的反向半边，图中为黄色半边的反向半边。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69A6C665-AEF1-47BE-B082-8EC41E303F5A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9487" y="2028611"/>
            <a:ext cx="5062128" cy="45531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8817057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查找一组顶点的一层邻域半边</a:t>
            </a:r>
            <a:endParaRPr lang="zh-CN" altLang="en-US" dirty="0">
              <a:latin typeface="+mn-ea"/>
              <a:cs typeface="CMU Classical Serif" panose="02000603000000000000" pitchFamily="2" charset="0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35000" y="533358"/>
            <a:ext cx="7379996" cy="601527"/>
          </a:xfrm>
        </p:spPr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5.4 </a:t>
            </a:r>
            <a:r>
              <a:rPr lang="zh-CN" altLang="en-US" dirty="0"/>
              <a:t>查找一组点、边、面的一层邻域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E80EE1-360C-4B03-9040-DEED764EAC54}"/>
              </a:ext>
            </a:extLst>
          </p:cNvPr>
          <p:cNvSpPr txBox="1"/>
          <p:nvPr/>
        </p:nvSpPr>
        <p:spPr>
          <a:xfrm>
            <a:off x="6890387" y="2503614"/>
            <a:ext cx="4292082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输入：顶点集合</a:t>
            </a:r>
            <a:r>
              <a:rPr lang="en-US" altLang="zh-CN" dirty="0"/>
              <a:t>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输出：邻域半边集合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D20BA07-4716-49B4-A0EF-BC2E01F40437}"/>
              </a:ext>
            </a:extLst>
          </p:cNvPr>
          <p:cNvSpPr txBox="1"/>
          <p:nvPr/>
        </p:nvSpPr>
        <p:spPr>
          <a:xfrm>
            <a:off x="6890387" y="4228005"/>
            <a:ext cx="4292082" cy="203132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第三步：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循环第二步，将图中绿色半边的前一条半边放入集合</a:t>
            </a:r>
            <a:r>
              <a:rPr lang="en-US" altLang="zh-CN" dirty="0"/>
              <a:t>H, </a:t>
            </a:r>
            <a:r>
              <a:rPr lang="zh-CN" altLang="en-US" dirty="0"/>
              <a:t>直到当前半边（粉色半边）的下一条半边（黄色半边）两个端点都在集合</a:t>
            </a:r>
            <a:r>
              <a:rPr lang="en-US" altLang="zh-CN" dirty="0"/>
              <a:t>V</a:t>
            </a:r>
            <a:r>
              <a:rPr lang="zh-CN" altLang="en-US" dirty="0"/>
              <a:t>内，这个时候就相当于又从第一步开始，置当前边为下一条半边。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497795C3-112C-43AC-863F-F139D798F720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1846" y="2108718"/>
            <a:ext cx="5247140" cy="4572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210460"/>
      </p:ext>
    </p:extLst>
  </p:cSld>
  <p:clrMapOvr>
    <a:masterClrMapping/>
  </p:clrMapOvr>
  <p:transition spd="med"/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查找一组顶点的一层邻域半边</a:t>
            </a:r>
            <a:endParaRPr lang="zh-CN" altLang="en-US" dirty="0">
              <a:latin typeface="+mn-ea"/>
              <a:cs typeface="CMU Classical Serif" panose="02000603000000000000" pitchFamily="2" charset="0"/>
              <a:sym typeface="+mn-ea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>
          <a:xfrm>
            <a:off x="635000" y="533358"/>
            <a:ext cx="7379996" cy="601527"/>
          </a:xfrm>
        </p:spPr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5.4 </a:t>
            </a:r>
            <a:r>
              <a:rPr lang="zh-CN" altLang="en-US" dirty="0"/>
              <a:t>查找一组点、边、面的一层邻域</a:t>
            </a:r>
          </a:p>
        </p:txBody>
      </p:sp>
      <p:sp>
        <p:nvSpPr>
          <p:cNvPr id="6" name="文本框 5">
            <a:extLst>
              <a:ext uri="{FF2B5EF4-FFF2-40B4-BE49-F238E27FC236}">
                <a16:creationId xmlns:a16="http://schemas.microsoft.com/office/drawing/2014/main" id="{F3E80EE1-360C-4B03-9040-DEED764EAC54}"/>
              </a:ext>
            </a:extLst>
          </p:cNvPr>
          <p:cNvSpPr txBox="1"/>
          <p:nvPr/>
        </p:nvSpPr>
        <p:spPr>
          <a:xfrm>
            <a:off x="6890387" y="2503614"/>
            <a:ext cx="4292082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输入：顶点集合</a:t>
            </a:r>
            <a:r>
              <a:rPr lang="en-US" altLang="zh-CN" dirty="0"/>
              <a:t>V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输出：邻域半边集合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H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74" name="文本框 73">
            <a:extLst>
              <a:ext uri="{FF2B5EF4-FFF2-40B4-BE49-F238E27FC236}">
                <a16:creationId xmlns:a16="http://schemas.microsoft.com/office/drawing/2014/main" id="{FD20BA07-4716-49B4-A0EF-BC2E01F40437}"/>
              </a:ext>
            </a:extLst>
          </p:cNvPr>
          <p:cNvSpPr txBox="1"/>
          <p:nvPr/>
        </p:nvSpPr>
        <p:spPr>
          <a:xfrm>
            <a:off x="6890387" y="4228005"/>
            <a:ext cx="4292082" cy="1477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第四步：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当前半边的下一半边两端点并不都在集合</a:t>
            </a:r>
            <a:r>
              <a:rPr lang="en-US" altLang="zh-CN" dirty="0"/>
              <a:t>V</a:t>
            </a:r>
            <a:r>
              <a:rPr lang="zh-CN" altLang="en-US" dirty="0"/>
              <a:t>内时，循环第二步。最后判断当前边是否为起始边，若是则返回集合</a:t>
            </a:r>
            <a:r>
              <a:rPr lang="en-US" altLang="zh-CN" dirty="0"/>
              <a:t>H.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pic>
        <p:nvPicPr>
          <p:cNvPr id="5" name="图片 4">
            <a:extLst>
              <a:ext uri="{FF2B5EF4-FFF2-40B4-BE49-F238E27FC236}">
                <a16:creationId xmlns:a16="http://schemas.microsoft.com/office/drawing/2014/main" id="{BCE503B6-6A7C-4BB8-84C9-E3F27F76A41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13091" y="2034073"/>
            <a:ext cx="5094984" cy="45440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84345786"/>
      </p:ext>
    </p:extLst>
  </p:cSld>
  <p:clrMapOvr>
    <a:masterClrMapping/>
  </p:clrMapOvr>
  <p:transition spd="med"/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pPr algn="ctr">
              <a:lnSpc>
                <a:spcPct val="200000"/>
              </a:lnSpc>
              <a:buFont typeface="Wingdings" panose="05000000000000000000" pitchFamily="2" charset="2"/>
            </a:pPr>
            <a:endParaRPr lang="zh-CN" altLang="en-US" sz="3200">
              <a:latin typeface="+mn-ea"/>
              <a:cs typeface="CMU Classical Serif" panose="02000603000000000000" pitchFamily="2" charset="0"/>
            </a:endParaRPr>
          </a:p>
          <a:p>
            <a:pPr algn="ctr">
              <a:lnSpc>
                <a:spcPct val="200000"/>
              </a:lnSpc>
              <a:buFont typeface="Wingdings" panose="05000000000000000000" pitchFamily="2" charset="2"/>
            </a:pPr>
            <a:r>
              <a:rPr lang="zh-CN" altLang="en-US" sz="5400" b="1">
                <a:latin typeface="+mn-ea"/>
                <a:cs typeface="CMU Classical Serif" panose="02000603000000000000" pitchFamily="2" charset="0"/>
              </a:rPr>
              <a:t>谢谢！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C39334-94FD-40E8-A12E-B088AF81EF9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r>
              <a:rPr lang="zh-CN" altLang="en-US" dirty="0"/>
              <a:t>顶点：一条以此顶点为源点的半边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半边：目的顶点、半边左侧的面、前一半边、后一半边、反向半边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边：组成这条边的两条半边之一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面：逆时针方向三条半边之一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8DB57F-9A13-4698-8DC1-3B1E6BD870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半边数据结构</a:t>
            </a:r>
          </a:p>
        </p:txBody>
      </p:sp>
    </p:spTree>
    <p:extLst>
      <p:ext uri="{BB962C8B-B14F-4D97-AF65-F5344CB8AC3E}">
        <p14:creationId xmlns:p14="http://schemas.microsoft.com/office/powerpoint/2010/main" val="3914807186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C39334-94FD-40E8-A12E-B088AF81EF98}"/>
              </a:ext>
            </a:extLst>
          </p:cNvPr>
          <p:cNvSpPr>
            <a:spLocks noGrp="1"/>
          </p:cNvSpPr>
          <p:nvPr>
            <p:ph type="body" idx="13"/>
          </p:nvPr>
        </p:nvSpPr>
        <p:spPr/>
        <p:txBody>
          <a:bodyPr/>
          <a:lstStyle/>
          <a:p>
            <a:pPr latinLnBrk="1"/>
            <a:r>
              <a:rPr lang="en-US" altLang="zh-CN" dirty="0" err="1"/>
              <a:t>MyMesh</a:t>
            </a:r>
            <a:r>
              <a:rPr lang="en-US" altLang="zh-CN" dirty="0"/>
              <a:t> mesh;</a:t>
            </a:r>
          </a:p>
          <a:p>
            <a:pPr latinLnBrk="1"/>
            <a:r>
              <a:rPr lang="en-US" altLang="zh-CN" dirty="0"/>
              <a:t>// </a:t>
            </a:r>
            <a:r>
              <a:rPr lang="zh-CN" altLang="en-US" dirty="0"/>
              <a:t>迭代器：遍历所有顶点</a:t>
            </a:r>
            <a:endParaRPr lang="en-US" altLang="zh-CN" dirty="0"/>
          </a:p>
          <a:p>
            <a:pPr latinLnBrk="1"/>
            <a:r>
              <a:rPr lang="en-US" altLang="zh-CN" dirty="0"/>
              <a:t>for (</a:t>
            </a:r>
            <a:r>
              <a:rPr lang="en-US" altLang="zh-CN" dirty="0" err="1"/>
              <a:t>MyMesh</a:t>
            </a:r>
            <a:r>
              <a:rPr lang="en-US" altLang="zh-CN" dirty="0"/>
              <a:t>::</a:t>
            </a:r>
            <a:r>
              <a:rPr lang="en-US" altLang="zh-CN" dirty="0" err="1"/>
              <a:t>VertexIter</a:t>
            </a:r>
            <a:r>
              <a:rPr lang="en-US" altLang="zh-CN" dirty="0"/>
              <a:t> </a:t>
            </a:r>
            <a:r>
              <a:rPr lang="en-US" altLang="zh-CN" dirty="0" err="1"/>
              <a:t>v_it</a:t>
            </a:r>
            <a:r>
              <a:rPr lang="en-US" altLang="zh-CN" dirty="0"/>
              <a:t>=</a:t>
            </a:r>
            <a:r>
              <a:rPr lang="en-US" altLang="zh-CN" dirty="0" err="1"/>
              <a:t>mesh.vertices_begin</a:t>
            </a:r>
            <a:r>
              <a:rPr lang="en-US" altLang="zh-CN" dirty="0"/>
              <a:t>(); </a:t>
            </a:r>
            <a:r>
              <a:rPr lang="en-US" altLang="zh-CN" dirty="0" err="1"/>
              <a:t>v_it</a:t>
            </a:r>
            <a:r>
              <a:rPr lang="en-US" altLang="zh-CN" dirty="0"/>
              <a:t>!=</a:t>
            </a:r>
            <a:r>
              <a:rPr lang="en-US" altLang="zh-CN" dirty="0" err="1"/>
              <a:t>mesh.vertices_end</a:t>
            </a:r>
            <a:r>
              <a:rPr lang="en-US" altLang="zh-CN" dirty="0"/>
              <a:t>(); ++</a:t>
            </a:r>
            <a:r>
              <a:rPr lang="en-US" altLang="zh-CN" dirty="0" err="1"/>
              <a:t>v_it</a:t>
            </a:r>
            <a:r>
              <a:rPr lang="en-US" altLang="zh-CN" dirty="0"/>
              <a:t>)</a:t>
            </a:r>
          </a:p>
          <a:p>
            <a:pPr latinLnBrk="1"/>
            <a:r>
              <a:rPr lang="en-US" altLang="zh-CN" dirty="0"/>
              <a:t>{</a:t>
            </a:r>
          </a:p>
          <a:p>
            <a:pPr latinLnBrk="1"/>
            <a:r>
              <a:rPr lang="en-US" altLang="zh-CN" dirty="0"/>
              <a:t>// </a:t>
            </a:r>
            <a:r>
              <a:rPr lang="zh-CN" altLang="en-US" dirty="0"/>
              <a:t>循环器：查找选择顶点的一层邻域顶点</a:t>
            </a:r>
            <a:endParaRPr lang="en-US" altLang="zh-CN" dirty="0"/>
          </a:p>
          <a:p>
            <a:pPr latinLnBrk="1"/>
            <a:r>
              <a:rPr lang="en-US" altLang="zh-CN" dirty="0"/>
              <a:t>for (</a:t>
            </a:r>
            <a:r>
              <a:rPr lang="en-US" altLang="zh-CN" dirty="0" err="1"/>
              <a:t>MyMesh</a:t>
            </a:r>
            <a:r>
              <a:rPr lang="en-US" altLang="zh-CN" dirty="0"/>
              <a:t>::</a:t>
            </a:r>
            <a:r>
              <a:rPr lang="en-US" altLang="zh-CN" dirty="0" err="1"/>
              <a:t>VertexVertexIter</a:t>
            </a:r>
            <a:r>
              <a:rPr lang="en-US" altLang="zh-CN" dirty="0"/>
              <a:t> </a:t>
            </a:r>
            <a:r>
              <a:rPr lang="en-US" altLang="zh-CN" dirty="0" err="1"/>
              <a:t>vv_it</a:t>
            </a:r>
            <a:r>
              <a:rPr lang="en-US" altLang="zh-CN" dirty="0"/>
              <a:t>=</a:t>
            </a:r>
            <a:r>
              <a:rPr lang="en-US" altLang="zh-CN" dirty="0" err="1"/>
              <a:t>mesh.vv_iter</a:t>
            </a:r>
            <a:r>
              <a:rPr lang="en-US" altLang="zh-CN" dirty="0"/>
              <a:t>(*</a:t>
            </a:r>
            <a:r>
              <a:rPr lang="en-US" altLang="zh-CN" dirty="0" err="1"/>
              <a:t>v_it</a:t>
            </a:r>
            <a:r>
              <a:rPr lang="en-US" altLang="zh-CN" dirty="0"/>
              <a:t>); </a:t>
            </a:r>
            <a:r>
              <a:rPr lang="en-US" altLang="zh-CN" dirty="0" err="1"/>
              <a:t>vv_it.is_valid</a:t>
            </a:r>
            <a:r>
              <a:rPr lang="en-US" altLang="zh-CN" dirty="0"/>
              <a:t>(); ++</a:t>
            </a:r>
            <a:r>
              <a:rPr lang="en-US" altLang="zh-CN" dirty="0" err="1"/>
              <a:t>vv_it</a:t>
            </a:r>
            <a:r>
              <a:rPr lang="en-US" altLang="zh-CN" dirty="0"/>
              <a:t>)</a:t>
            </a:r>
          </a:p>
          <a:p>
            <a:pPr latinLnBrk="1"/>
            <a:r>
              <a:rPr lang="en-US" altLang="zh-CN" dirty="0"/>
              <a:t>{</a:t>
            </a:r>
          </a:p>
          <a:p>
            <a:pPr latinLnBrk="1"/>
            <a:r>
              <a:rPr lang="en-US" altLang="zh-CN" dirty="0"/>
              <a:t>//</a:t>
            </a:r>
            <a:r>
              <a:rPr lang="zh-CN" altLang="en-US" dirty="0"/>
              <a:t>对查找到的邻域顶点进行操作</a:t>
            </a:r>
            <a:endParaRPr lang="en-US" altLang="zh-CN" dirty="0"/>
          </a:p>
          <a:p>
            <a:pPr latinLnBrk="1"/>
            <a:r>
              <a:rPr lang="en-US" altLang="zh-CN" dirty="0"/>
              <a:t>}</a:t>
            </a:r>
          </a:p>
          <a:p>
            <a:pPr latinLnBrk="1"/>
            <a:r>
              <a:rPr lang="en-US" altLang="zh-CN" dirty="0"/>
              <a:t>}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8DB57F-9A13-4698-8DC1-3B1E6BD870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迭代器和循环器</a:t>
            </a:r>
          </a:p>
        </p:txBody>
      </p:sp>
    </p:spTree>
    <p:extLst>
      <p:ext uri="{BB962C8B-B14F-4D97-AF65-F5344CB8AC3E}">
        <p14:creationId xmlns:p14="http://schemas.microsoft.com/office/powerpoint/2010/main" val="3336433124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>
            <a:extLst>
              <a:ext uri="{FF2B5EF4-FFF2-40B4-BE49-F238E27FC236}">
                <a16:creationId xmlns:a16="http://schemas.microsoft.com/office/drawing/2014/main" id="{8EC39334-94FD-40E8-A12E-B088AF81EF98}"/>
              </a:ext>
            </a:extLst>
          </p:cNvPr>
          <p:cNvSpPr>
            <a:spLocks noGrp="1"/>
          </p:cNvSpPr>
          <p:nvPr>
            <p:ph type="body" idx="13"/>
          </p:nvPr>
        </p:nvSpPr>
        <p:spPr>
          <a:xfrm>
            <a:off x="635001" y="1587500"/>
            <a:ext cx="10980057" cy="4897276"/>
          </a:xfrm>
        </p:spPr>
        <p:txBody>
          <a:bodyPr/>
          <a:lstStyle/>
          <a:p>
            <a:pPr latinLnBrk="1"/>
            <a:r>
              <a:rPr lang="en-US" altLang="zh-CN" dirty="0"/>
              <a:t>#include &lt;</a:t>
            </a:r>
            <a:r>
              <a:rPr lang="en-US" altLang="zh-CN" dirty="0" err="1"/>
              <a:t>OpenMesh</a:t>
            </a:r>
            <a:r>
              <a:rPr lang="en-US" altLang="zh-CN" dirty="0"/>
              <a:t>/Core/IO/</a:t>
            </a:r>
            <a:r>
              <a:rPr lang="en-US" altLang="zh-CN" dirty="0" err="1"/>
              <a:t>MeshIO.hh</a:t>
            </a:r>
            <a:r>
              <a:rPr lang="en-US" altLang="zh-CN" dirty="0"/>
              <a:t>&gt; //</a:t>
            </a:r>
            <a:r>
              <a:rPr lang="zh-CN" altLang="en-US" dirty="0"/>
              <a:t>头文件</a:t>
            </a:r>
            <a:endParaRPr lang="en-US" altLang="zh-CN" dirty="0"/>
          </a:p>
          <a:p>
            <a:pPr latinLnBrk="1"/>
            <a:r>
              <a:rPr lang="en-US" altLang="zh-CN" dirty="0" err="1"/>
              <a:t>MyMesh</a:t>
            </a:r>
            <a:r>
              <a:rPr lang="en-US" altLang="zh-CN" dirty="0"/>
              <a:t> mesh; </a:t>
            </a:r>
          </a:p>
          <a:p>
            <a:pPr latinLnBrk="1"/>
            <a:r>
              <a:rPr lang="en-US" altLang="zh-CN" dirty="0" err="1"/>
              <a:t>OpenMesh</a:t>
            </a:r>
            <a:r>
              <a:rPr lang="en-US" altLang="zh-CN" dirty="0"/>
              <a:t>::IO::</a:t>
            </a:r>
            <a:r>
              <a:rPr lang="en-US" altLang="zh-CN" dirty="0" err="1"/>
              <a:t>read_mesh</a:t>
            </a:r>
            <a:r>
              <a:rPr lang="en-US" altLang="zh-CN" dirty="0"/>
              <a:t>(mesh, “some input file”))</a:t>
            </a:r>
            <a:r>
              <a:rPr lang="zh-CN" altLang="en-US" dirty="0"/>
              <a:t>；</a:t>
            </a:r>
            <a:r>
              <a:rPr lang="en-US" altLang="zh-CN" dirty="0"/>
              <a:t>//</a:t>
            </a:r>
            <a:r>
              <a:rPr lang="zh-CN" altLang="en-US" dirty="0"/>
              <a:t>读取网格文件</a:t>
            </a:r>
            <a:endParaRPr lang="en-US" altLang="zh-CN" dirty="0"/>
          </a:p>
          <a:p>
            <a:pPr latinLnBrk="1"/>
            <a:endParaRPr lang="en-US" altLang="zh-CN" dirty="0"/>
          </a:p>
          <a:p>
            <a:pPr latinLnBrk="1"/>
            <a:r>
              <a:rPr lang="en-US" altLang="zh-CN" dirty="0"/>
              <a:t>// </a:t>
            </a:r>
            <a:r>
              <a:rPr lang="zh-CN" altLang="en-US" dirty="0"/>
              <a:t>在这之间对网格进行操作</a:t>
            </a:r>
            <a:endParaRPr lang="en-US" altLang="zh-CN" dirty="0"/>
          </a:p>
          <a:p>
            <a:pPr latinLnBrk="1"/>
            <a:endParaRPr lang="en-US" altLang="zh-CN" dirty="0"/>
          </a:p>
          <a:p>
            <a:pPr latinLnBrk="1"/>
            <a:r>
              <a:rPr lang="en-US" altLang="zh-CN" dirty="0" err="1"/>
              <a:t>OpenMesh</a:t>
            </a:r>
            <a:r>
              <a:rPr lang="en-US" altLang="zh-CN" dirty="0"/>
              <a:t>::IO::</a:t>
            </a:r>
            <a:r>
              <a:rPr lang="en-US" altLang="zh-CN" dirty="0" err="1"/>
              <a:t>write_mesh</a:t>
            </a:r>
            <a:r>
              <a:rPr lang="en-US" altLang="zh-CN" dirty="0"/>
              <a:t>(mesh, “some output file”))</a:t>
            </a:r>
            <a:r>
              <a:rPr lang="zh-CN" altLang="en-US" dirty="0"/>
              <a:t>；</a:t>
            </a:r>
            <a:r>
              <a:rPr lang="en-US" altLang="zh-CN" dirty="0"/>
              <a:t> //</a:t>
            </a:r>
            <a:r>
              <a:rPr lang="zh-CN" altLang="en-US" dirty="0"/>
              <a:t>写入网格文件</a:t>
            </a:r>
            <a:endParaRPr lang="en-US" altLang="zh-CN" dirty="0"/>
          </a:p>
          <a:p>
            <a:pPr latinLnBrk="1"/>
            <a:endParaRPr lang="en-US" altLang="zh-CN" dirty="0"/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B18DB57F-9A13-4698-8DC1-3B1E6BD870CB}"/>
              </a:ext>
            </a:extLst>
          </p:cNvPr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r>
              <a:rPr lang="zh-CN" altLang="en-US" dirty="0"/>
              <a:t>网格文件读写</a:t>
            </a:r>
          </a:p>
        </p:txBody>
      </p:sp>
    </p:spTree>
    <p:extLst>
      <p:ext uri="{BB962C8B-B14F-4D97-AF65-F5344CB8AC3E}">
        <p14:creationId xmlns:p14="http://schemas.microsoft.com/office/powerpoint/2010/main" val="2314632638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</a:rPr>
              <a:t>查找一个顶点的一层邻域顶点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/>
              <a:t>5.1 </a:t>
            </a:r>
            <a:r>
              <a:rPr lang="zh-CN" altLang="en-US"/>
              <a:t>查找一个顶点的邻域</a:t>
            </a:r>
          </a:p>
        </p:txBody>
      </p:sp>
      <p:sp>
        <p:nvSpPr>
          <p:cNvPr id="12" name="椭圆 11"/>
          <p:cNvSpPr/>
          <p:nvPr/>
        </p:nvSpPr>
        <p:spPr>
          <a:xfrm>
            <a:off x="5273040" y="3749040"/>
            <a:ext cx="207010" cy="22733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6958965" y="2497455"/>
            <a:ext cx="20701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629025" y="2497455"/>
            <a:ext cx="19685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15" name="直接箭头连接符 14"/>
          <p:cNvCxnSpPr/>
          <p:nvPr/>
        </p:nvCxnSpPr>
        <p:spPr>
          <a:xfrm>
            <a:off x="3994150" y="2497455"/>
            <a:ext cx="2964815" cy="13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接箭头连接符 15"/>
          <p:cNvCxnSpPr/>
          <p:nvPr/>
        </p:nvCxnSpPr>
        <p:spPr>
          <a:xfrm flipH="1">
            <a:off x="3949700" y="2673350"/>
            <a:ext cx="295719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接箭头连接符 16"/>
          <p:cNvCxnSpPr/>
          <p:nvPr/>
        </p:nvCxnSpPr>
        <p:spPr>
          <a:xfrm>
            <a:off x="7124065" y="2787015"/>
            <a:ext cx="20955" cy="215138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直接箭头连接符 17"/>
          <p:cNvCxnSpPr/>
          <p:nvPr/>
        </p:nvCxnSpPr>
        <p:spPr>
          <a:xfrm flipV="1">
            <a:off x="6990080" y="2787015"/>
            <a:ext cx="0" cy="20789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9" name="椭圆 18"/>
          <p:cNvSpPr/>
          <p:nvPr/>
        </p:nvSpPr>
        <p:spPr>
          <a:xfrm>
            <a:off x="6990080" y="4979670"/>
            <a:ext cx="175895" cy="196215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20" name="直接箭头连接符 19"/>
          <p:cNvCxnSpPr/>
          <p:nvPr/>
        </p:nvCxnSpPr>
        <p:spPr>
          <a:xfrm>
            <a:off x="3836035" y="4948555"/>
            <a:ext cx="3101975" cy="101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接箭头连接符 20"/>
          <p:cNvCxnSpPr/>
          <p:nvPr/>
        </p:nvCxnSpPr>
        <p:spPr>
          <a:xfrm flipH="1">
            <a:off x="3856990" y="5144770"/>
            <a:ext cx="3101975" cy="20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2" name="椭圆 21"/>
          <p:cNvSpPr/>
          <p:nvPr/>
        </p:nvSpPr>
        <p:spPr>
          <a:xfrm>
            <a:off x="3557270" y="4958715"/>
            <a:ext cx="196215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23" name="直接箭头连接符 22"/>
          <p:cNvCxnSpPr/>
          <p:nvPr/>
        </p:nvCxnSpPr>
        <p:spPr>
          <a:xfrm>
            <a:off x="3825875" y="2766695"/>
            <a:ext cx="0" cy="204724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接箭头连接符 23"/>
          <p:cNvCxnSpPr/>
          <p:nvPr/>
        </p:nvCxnSpPr>
        <p:spPr>
          <a:xfrm flipV="1">
            <a:off x="3629025" y="2745740"/>
            <a:ext cx="0" cy="20059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5" name="直接箭头连接符 24"/>
          <p:cNvCxnSpPr/>
          <p:nvPr/>
        </p:nvCxnSpPr>
        <p:spPr>
          <a:xfrm flipV="1">
            <a:off x="5428615" y="2797810"/>
            <a:ext cx="1333500" cy="88900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直接箭头连接符 25"/>
          <p:cNvCxnSpPr/>
          <p:nvPr/>
        </p:nvCxnSpPr>
        <p:spPr>
          <a:xfrm flipH="1">
            <a:off x="5562600" y="2952750"/>
            <a:ext cx="1271905" cy="8375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接箭头连接符 26"/>
          <p:cNvCxnSpPr/>
          <p:nvPr/>
        </p:nvCxnSpPr>
        <p:spPr>
          <a:xfrm>
            <a:off x="4032250" y="2787015"/>
            <a:ext cx="1189355" cy="909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8" name="直接箭头连接符 27"/>
          <p:cNvCxnSpPr/>
          <p:nvPr/>
        </p:nvCxnSpPr>
        <p:spPr>
          <a:xfrm flipH="1" flipV="1">
            <a:off x="3949700" y="2900680"/>
            <a:ext cx="1168400" cy="93091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9" name="直接箭头连接符 28"/>
          <p:cNvCxnSpPr/>
          <p:nvPr/>
        </p:nvCxnSpPr>
        <p:spPr>
          <a:xfrm flipV="1">
            <a:off x="3959860" y="3935095"/>
            <a:ext cx="1210310" cy="775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0" name="直接箭头连接符 29"/>
          <p:cNvCxnSpPr/>
          <p:nvPr/>
        </p:nvCxnSpPr>
        <p:spPr>
          <a:xfrm flipH="1">
            <a:off x="3990975" y="4017645"/>
            <a:ext cx="127190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1" name="直接箭头连接符 30"/>
          <p:cNvCxnSpPr/>
          <p:nvPr/>
        </p:nvCxnSpPr>
        <p:spPr>
          <a:xfrm flipH="1" flipV="1">
            <a:off x="5469890" y="4027805"/>
            <a:ext cx="1292225" cy="7962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2" name="直接箭头连接符 31"/>
          <p:cNvCxnSpPr/>
          <p:nvPr/>
        </p:nvCxnSpPr>
        <p:spPr>
          <a:xfrm>
            <a:off x="5562600" y="3893820"/>
            <a:ext cx="126174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1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8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20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21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22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3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3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35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36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43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4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49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50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2" grpId="0" animBg="1"/>
      <p:bldP spid="13" grpId="0" animBg="1"/>
      <p:bldP spid="14" grpId="0" animBg="1"/>
      <p:bldP spid="19" grpId="0" animBg="1"/>
      <p:bldP spid="22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</a:rPr>
              <a:t>查找一个顶点的一层邻域边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/>
              <a:t>5.1 </a:t>
            </a:r>
            <a:r>
              <a:rPr lang="zh-CN" altLang="en-US"/>
              <a:t>查找一个顶点的邻域</a:t>
            </a:r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0DFB6D07-B2DB-4190-A810-F4163CCFFF99}"/>
              </a:ext>
            </a:extLst>
          </p:cNvPr>
          <p:cNvSpPr/>
          <p:nvPr/>
        </p:nvSpPr>
        <p:spPr>
          <a:xfrm>
            <a:off x="5273040" y="3749040"/>
            <a:ext cx="207010" cy="22733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34" name="椭圆 33">
            <a:extLst>
              <a:ext uri="{FF2B5EF4-FFF2-40B4-BE49-F238E27FC236}">
                <a16:creationId xmlns:a16="http://schemas.microsoft.com/office/drawing/2014/main" id="{45CECECE-946B-42A8-B3BA-ADADBCBF4E97}"/>
              </a:ext>
            </a:extLst>
          </p:cNvPr>
          <p:cNvSpPr/>
          <p:nvPr/>
        </p:nvSpPr>
        <p:spPr>
          <a:xfrm>
            <a:off x="6958965" y="2497455"/>
            <a:ext cx="20701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35" name="椭圆 34">
            <a:extLst>
              <a:ext uri="{FF2B5EF4-FFF2-40B4-BE49-F238E27FC236}">
                <a16:creationId xmlns:a16="http://schemas.microsoft.com/office/drawing/2014/main" id="{BA2E3581-B645-4285-B92C-9B64BEB595BE}"/>
              </a:ext>
            </a:extLst>
          </p:cNvPr>
          <p:cNvSpPr/>
          <p:nvPr/>
        </p:nvSpPr>
        <p:spPr>
          <a:xfrm>
            <a:off x="3629025" y="2497455"/>
            <a:ext cx="19685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36" name="直接箭头连接符 35">
            <a:extLst>
              <a:ext uri="{FF2B5EF4-FFF2-40B4-BE49-F238E27FC236}">
                <a16:creationId xmlns:a16="http://schemas.microsoft.com/office/drawing/2014/main" id="{8EFFD728-34B9-462F-A31E-95A4371029AA}"/>
              </a:ext>
            </a:extLst>
          </p:cNvPr>
          <p:cNvCxnSpPr/>
          <p:nvPr/>
        </p:nvCxnSpPr>
        <p:spPr>
          <a:xfrm>
            <a:off x="3994150" y="2497455"/>
            <a:ext cx="2964815" cy="13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直接箭头连接符 36">
            <a:extLst>
              <a:ext uri="{FF2B5EF4-FFF2-40B4-BE49-F238E27FC236}">
                <a16:creationId xmlns:a16="http://schemas.microsoft.com/office/drawing/2014/main" id="{883F6F04-5DC0-475F-91FF-3D686422F440}"/>
              </a:ext>
            </a:extLst>
          </p:cNvPr>
          <p:cNvCxnSpPr/>
          <p:nvPr/>
        </p:nvCxnSpPr>
        <p:spPr>
          <a:xfrm flipH="1">
            <a:off x="3949700" y="2673350"/>
            <a:ext cx="295719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8" name="直接箭头连接符 37">
            <a:extLst>
              <a:ext uri="{FF2B5EF4-FFF2-40B4-BE49-F238E27FC236}">
                <a16:creationId xmlns:a16="http://schemas.microsoft.com/office/drawing/2014/main" id="{00BF1E8B-E4EC-47E0-9DF8-7246D713597B}"/>
              </a:ext>
            </a:extLst>
          </p:cNvPr>
          <p:cNvCxnSpPr/>
          <p:nvPr/>
        </p:nvCxnSpPr>
        <p:spPr>
          <a:xfrm>
            <a:off x="7124065" y="2787015"/>
            <a:ext cx="20955" cy="215138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箭头连接符 38">
            <a:extLst>
              <a:ext uri="{FF2B5EF4-FFF2-40B4-BE49-F238E27FC236}">
                <a16:creationId xmlns:a16="http://schemas.microsoft.com/office/drawing/2014/main" id="{08363B9C-9725-4312-9978-AE5FCC0256D8}"/>
              </a:ext>
            </a:extLst>
          </p:cNvPr>
          <p:cNvCxnSpPr/>
          <p:nvPr/>
        </p:nvCxnSpPr>
        <p:spPr>
          <a:xfrm flipV="1">
            <a:off x="6990080" y="2787015"/>
            <a:ext cx="0" cy="20789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0" name="椭圆 39">
            <a:extLst>
              <a:ext uri="{FF2B5EF4-FFF2-40B4-BE49-F238E27FC236}">
                <a16:creationId xmlns:a16="http://schemas.microsoft.com/office/drawing/2014/main" id="{48E68587-C576-4CEA-93E7-7167D959C72C}"/>
              </a:ext>
            </a:extLst>
          </p:cNvPr>
          <p:cNvSpPr/>
          <p:nvPr/>
        </p:nvSpPr>
        <p:spPr>
          <a:xfrm>
            <a:off x="6990080" y="4979670"/>
            <a:ext cx="175895" cy="196215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41" name="直接箭头连接符 40">
            <a:extLst>
              <a:ext uri="{FF2B5EF4-FFF2-40B4-BE49-F238E27FC236}">
                <a16:creationId xmlns:a16="http://schemas.microsoft.com/office/drawing/2014/main" id="{06481E26-A9F0-4706-8F05-D1EA09A19FA9}"/>
              </a:ext>
            </a:extLst>
          </p:cNvPr>
          <p:cNvCxnSpPr/>
          <p:nvPr/>
        </p:nvCxnSpPr>
        <p:spPr>
          <a:xfrm>
            <a:off x="3836035" y="4948555"/>
            <a:ext cx="3101975" cy="101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2" name="直接箭头连接符 41">
            <a:extLst>
              <a:ext uri="{FF2B5EF4-FFF2-40B4-BE49-F238E27FC236}">
                <a16:creationId xmlns:a16="http://schemas.microsoft.com/office/drawing/2014/main" id="{0436D9FF-74A4-4ADA-97E3-DDF8346D831A}"/>
              </a:ext>
            </a:extLst>
          </p:cNvPr>
          <p:cNvCxnSpPr/>
          <p:nvPr/>
        </p:nvCxnSpPr>
        <p:spPr>
          <a:xfrm flipH="1">
            <a:off x="3856990" y="5144770"/>
            <a:ext cx="3101975" cy="20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43" name="椭圆 42">
            <a:extLst>
              <a:ext uri="{FF2B5EF4-FFF2-40B4-BE49-F238E27FC236}">
                <a16:creationId xmlns:a16="http://schemas.microsoft.com/office/drawing/2014/main" id="{ACDA191B-20AF-455E-8ECF-55B729BCE9A6}"/>
              </a:ext>
            </a:extLst>
          </p:cNvPr>
          <p:cNvSpPr/>
          <p:nvPr/>
        </p:nvSpPr>
        <p:spPr>
          <a:xfrm>
            <a:off x="3557270" y="4958715"/>
            <a:ext cx="196215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44" name="直接箭头连接符 43">
            <a:extLst>
              <a:ext uri="{FF2B5EF4-FFF2-40B4-BE49-F238E27FC236}">
                <a16:creationId xmlns:a16="http://schemas.microsoft.com/office/drawing/2014/main" id="{ED887E95-3FA2-44F8-8243-CF6020AA8A03}"/>
              </a:ext>
            </a:extLst>
          </p:cNvPr>
          <p:cNvCxnSpPr/>
          <p:nvPr/>
        </p:nvCxnSpPr>
        <p:spPr>
          <a:xfrm>
            <a:off x="3825875" y="2766695"/>
            <a:ext cx="0" cy="204724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5" name="直接箭头连接符 44">
            <a:extLst>
              <a:ext uri="{FF2B5EF4-FFF2-40B4-BE49-F238E27FC236}">
                <a16:creationId xmlns:a16="http://schemas.microsoft.com/office/drawing/2014/main" id="{86C0A97F-7C70-4E69-BA6C-03EC2316A72C}"/>
              </a:ext>
            </a:extLst>
          </p:cNvPr>
          <p:cNvCxnSpPr/>
          <p:nvPr/>
        </p:nvCxnSpPr>
        <p:spPr>
          <a:xfrm flipV="1">
            <a:off x="3629025" y="2745740"/>
            <a:ext cx="0" cy="20059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6" name="直接箭头连接符 45">
            <a:extLst>
              <a:ext uri="{FF2B5EF4-FFF2-40B4-BE49-F238E27FC236}">
                <a16:creationId xmlns:a16="http://schemas.microsoft.com/office/drawing/2014/main" id="{ADB89264-C015-47DD-B080-93DACAD4835A}"/>
              </a:ext>
            </a:extLst>
          </p:cNvPr>
          <p:cNvCxnSpPr/>
          <p:nvPr/>
        </p:nvCxnSpPr>
        <p:spPr>
          <a:xfrm flipV="1">
            <a:off x="5428615" y="2797810"/>
            <a:ext cx="1333500" cy="88900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7" name="直接箭头连接符 46">
            <a:extLst>
              <a:ext uri="{FF2B5EF4-FFF2-40B4-BE49-F238E27FC236}">
                <a16:creationId xmlns:a16="http://schemas.microsoft.com/office/drawing/2014/main" id="{52171B4E-CC5E-4C68-B18F-D849F0012CE7}"/>
              </a:ext>
            </a:extLst>
          </p:cNvPr>
          <p:cNvCxnSpPr/>
          <p:nvPr/>
        </p:nvCxnSpPr>
        <p:spPr>
          <a:xfrm flipH="1">
            <a:off x="5562600" y="2952750"/>
            <a:ext cx="1271905" cy="8375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8" name="直接箭头连接符 47">
            <a:extLst>
              <a:ext uri="{FF2B5EF4-FFF2-40B4-BE49-F238E27FC236}">
                <a16:creationId xmlns:a16="http://schemas.microsoft.com/office/drawing/2014/main" id="{BFCC51AB-8CD3-40BC-A3D9-C6122E698401}"/>
              </a:ext>
            </a:extLst>
          </p:cNvPr>
          <p:cNvCxnSpPr/>
          <p:nvPr/>
        </p:nvCxnSpPr>
        <p:spPr>
          <a:xfrm>
            <a:off x="4032250" y="2787015"/>
            <a:ext cx="1189355" cy="909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直接箭头连接符 48">
            <a:extLst>
              <a:ext uri="{FF2B5EF4-FFF2-40B4-BE49-F238E27FC236}">
                <a16:creationId xmlns:a16="http://schemas.microsoft.com/office/drawing/2014/main" id="{A720FF18-34B1-4A25-98D1-840E6A4136B2}"/>
              </a:ext>
            </a:extLst>
          </p:cNvPr>
          <p:cNvCxnSpPr/>
          <p:nvPr/>
        </p:nvCxnSpPr>
        <p:spPr>
          <a:xfrm flipH="1" flipV="1">
            <a:off x="3949700" y="2900680"/>
            <a:ext cx="1168400" cy="93091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0" name="直接箭头连接符 49">
            <a:extLst>
              <a:ext uri="{FF2B5EF4-FFF2-40B4-BE49-F238E27FC236}">
                <a16:creationId xmlns:a16="http://schemas.microsoft.com/office/drawing/2014/main" id="{EE07D997-984F-4069-AFDA-2D3139117648}"/>
              </a:ext>
            </a:extLst>
          </p:cNvPr>
          <p:cNvCxnSpPr/>
          <p:nvPr/>
        </p:nvCxnSpPr>
        <p:spPr>
          <a:xfrm flipV="1">
            <a:off x="3959860" y="3935095"/>
            <a:ext cx="1210310" cy="775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直接箭头连接符 50">
            <a:extLst>
              <a:ext uri="{FF2B5EF4-FFF2-40B4-BE49-F238E27FC236}">
                <a16:creationId xmlns:a16="http://schemas.microsoft.com/office/drawing/2014/main" id="{ED2E5F92-5118-4687-8A86-0C45574AF868}"/>
              </a:ext>
            </a:extLst>
          </p:cNvPr>
          <p:cNvCxnSpPr/>
          <p:nvPr/>
        </p:nvCxnSpPr>
        <p:spPr>
          <a:xfrm flipH="1">
            <a:off x="3990975" y="4017645"/>
            <a:ext cx="127190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2" name="直接箭头连接符 51">
            <a:extLst>
              <a:ext uri="{FF2B5EF4-FFF2-40B4-BE49-F238E27FC236}">
                <a16:creationId xmlns:a16="http://schemas.microsoft.com/office/drawing/2014/main" id="{E1B6FDCA-C3E2-49FE-B096-3338A617CAE9}"/>
              </a:ext>
            </a:extLst>
          </p:cNvPr>
          <p:cNvCxnSpPr/>
          <p:nvPr/>
        </p:nvCxnSpPr>
        <p:spPr>
          <a:xfrm flipH="1" flipV="1">
            <a:off x="5469890" y="4027805"/>
            <a:ext cx="1292225" cy="7962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箭头连接符 52">
            <a:extLst>
              <a:ext uri="{FF2B5EF4-FFF2-40B4-BE49-F238E27FC236}">
                <a16:creationId xmlns:a16="http://schemas.microsoft.com/office/drawing/2014/main" id="{7BF55E69-60BB-491C-AC53-55DF3468C926}"/>
              </a:ext>
            </a:extLst>
          </p:cNvPr>
          <p:cNvCxnSpPr/>
          <p:nvPr/>
        </p:nvCxnSpPr>
        <p:spPr>
          <a:xfrm>
            <a:off x="5562600" y="3893820"/>
            <a:ext cx="126174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33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4" fill="hold">
                      <p:stCondLst>
                        <p:cond delay="indefinite"/>
                      </p:stCondLst>
                      <p:childTnLst>
                        <p:par>
                          <p:cTn id="25" fill="hold">
                            <p:stCondLst>
                              <p:cond delay="0"/>
                            </p:stCondLst>
                            <p:childTnLst>
                              <p:par>
                                <p:cTn id="26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7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8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34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3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37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3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44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48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49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50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51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</a:rPr>
              <a:t>查找一个顶点的一层邻域面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/>
              <a:t>5.1 </a:t>
            </a:r>
            <a:r>
              <a:rPr lang="zh-CN" altLang="en-US"/>
              <a:t>查找一个顶点的邻域</a:t>
            </a:r>
          </a:p>
        </p:txBody>
      </p:sp>
      <p:sp>
        <p:nvSpPr>
          <p:cNvPr id="4" name="椭圆 3">
            <a:extLst>
              <a:ext uri="{FF2B5EF4-FFF2-40B4-BE49-F238E27FC236}">
                <a16:creationId xmlns:a16="http://schemas.microsoft.com/office/drawing/2014/main" id="{A4B74F6A-5366-40DD-92CA-9B6C846D66ED}"/>
              </a:ext>
            </a:extLst>
          </p:cNvPr>
          <p:cNvSpPr/>
          <p:nvPr/>
        </p:nvSpPr>
        <p:spPr>
          <a:xfrm>
            <a:off x="5273040" y="3749040"/>
            <a:ext cx="207010" cy="22733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5" name="椭圆 4">
            <a:extLst>
              <a:ext uri="{FF2B5EF4-FFF2-40B4-BE49-F238E27FC236}">
                <a16:creationId xmlns:a16="http://schemas.microsoft.com/office/drawing/2014/main" id="{577C16CE-9F1B-4D6C-8D49-3D4CBFF759E8}"/>
              </a:ext>
            </a:extLst>
          </p:cNvPr>
          <p:cNvSpPr/>
          <p:nvPr/>
        </p:nvSpPr>
        <p:spPr>
          <a:xfrm>
            <a:off x="6958965" y="2497455"/>
            <a:ext cx="20701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sp>
        <p:nvSpPr>
          <p:cNvPr id="6" name="椭圆 5">
            <a:extLst>
              <a:ext uri="{FF2B5EF4-FFF2-40B4-BE49-F238E27FC236}">
                <a16:creationId xmlns:a16="http://schemas.microsoft.com/office/drawing/2014/main" id="{97FDBC0D-78B6-4F69-AB36-8F1B136084E5}"/>
              </a:ext>
            </a:extLst>
          </p:cNvPr>
          <p:cNvSpPr/>
          <p:nvPr/>
        </p:nvSpPr>
        <p:spPr>
          <a:xfrm>
            <a:off x="3629025" y="2497455"/>
            <a:ext cx="196850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C23FB3D3-8771-4F7E-A2A8-741298375AA3}"/>
              </a:ext>
            </a:extLst>
          </p:cNvPr>
          <p:cNvCxnSpPr/>
          <p:nvPr/>
        </p:nvCxnSpPr>
        <p:spPr>
          <a:xfrm>
            <a:off x="3994150" y="2497455"/>
            <a:ext cx="2964815" cy="13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8" name="直接箭头连接符 7">
            <a:extLst>
              <a:ext uri="{FF2B5EF4-FFF2-40B4-BE49-F238E27FC236}">
                <a16:creationId xmlns:a16="http://schemas.microsoft.com/office/drawing/2014/main" id="{73B7B33A-4A75-4862-A8B6-415AD0B51029}"/>
              </a:ext>
            </a:extLst>
          </p:cNvPr>
          <p:cNvCxnSpPr/>
          <p:nvPr/>
        </p:nvCxnSpPr>
        <p:spPr>
          <a:xfrm flipH="1">
            <a:off x="3949700" y="2673350"/>
            <a:ext cx="2957195" cy="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CA77E2A2-91B5-483B-B747-A439031B2D59}"/>
              </a:ext>
            </a:extLst>
          </p:cNvPr>
          <p:cNvCxnSpPr/>
          <p:nvPr/>
        </p:nvCxnSpPr>
        <p:spPr>
          <a:xfrm>
            <a:off x="7124065" y="2787015"/>
            <a:ext cx="20955" cy="215138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0" name="直接箭头连接符 9">
            <a:extLst>
              <a:ext uri="{FF2B5EF4-FFF2-40B4-BE49-F238E27FC236}">
                <a16:creationId xmlns:a16="http://schemas.microsoft.com/office/drawing/2014/main" id="{C0A1962D-4E2A-4764-8C7E-50B86C9373DF}"/>
              </a:ext>
            </a:extLst>
          </p:cNvPr>
          <p:cNvCxnSpPr/>
          <p:nvPr/>
        </p:nvCxnSpPr>
        <p:spPr>
          <a:xfrm flipV="1">
            <a:off x="6990080" y="2787015"/>
            <a:ext cx="0" cy="20789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1" name="椭圆 10">
            <a:extLst>
              <a:ext uri="{FF2B5EF4-FFF2-40B4-BE49-F238E27FC236}">
                <a16:creationId xmlns:a16="http://schemas.microsoft.com/office/drawing/2014/main" id="{BF187E01-ABD4-4E84-ACCB-352A38F7D69B}"/>
              </a:ext>
            </a:extLst>
          </p:cNvPr>
          <p:cNvSpPr/>
          <p:nvPr/>
        </p:nvSpPr>
        <p:spPr>
          <a:xfrm>
            <a:off x="6990080" y="4979670"/>
            <a:ext cx="175895" cy="196215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12" name="直接箭头连接符 11">
            <a:extLst>
              <a:ext uri="{FF2B5EF4-FFF2-40B4-BE49-F238E27FC236}">
                <a16:creationId xmlns:a16="http://schemas.microsoft.com/office/drawing/2014/main" id="{5A44C72C-6E96-46A2-AEFC-B8130442B2E7}"/>
              </a:ext>
            </a:extLst>
          </p:cNvPr>
          <p:cNvCxnSpPr/>
          <p:nvPr/>
        </p:nvCxnSpPr>
        <p:spPr>
          <a:xfrm>
            <a:off x="3836035" y="4948555"/>
            <a:ext cx="3101975" cy="1016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接箭头连接符 12">
            <a:extLst>
              <a:ext uri="{FF2B5EF4-FFF2-40B4-BE49-F238E27FC236}">
                <a16:creationId xmlns:a16="http://schemas.microsoft.com/office/drawing/2014/main" id="{8378948E-4065-4838-82E0-42D77A4ACD04}"/>
              </a:ext>
            </a:extLst>
          </p:cNvPr>
          <p:cNvCxnSpPr/>
          <p:nvPr/>
        </p:nvCxnSpPr>
        <p:spPr>
          <a:xfrm flipH="1">
            <a:off x="3856990" y="5144770"/>
            <a:ext cx="3101975" cy="20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4" name="椭圆 13">
            <a:extLst>
              <a:ext uri="{FF2B5EF4-FFF2-40B4-BE49-F238E27FC236}">
                <a16:creationId xmlns:a16="http://schemas.microsoft.com/office/drawing/2014/main" id="{3E26DCD1-D9F0-4D76-81A3-1B57A595BA8E}"/>
              </a:ext>
            </a:extLst>
          </p:cNvPr>
          <p:cNvSpPr/>
          <p:nvPr/>
        </p:nvSpPr>
        <p:spPr>
          <a:xfrm>
            <a:off x="3557270" y="4958715"/>
            <a:ext cx="196215" cy="207010"/>
          </a:xfrm>
          <a:prstGeom prst="ellipse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lang="zh-CN" altLang="en-US"/>
          </a:p>
        </p:txBody>
      </p:sp>
      <p:cxnSp>
        <p:nvCxnSpPr>
          <p:cNvPr id="15" name="直接箭头连接符 14">
            <a:extLst>
              <a:ext uri="{FF2B5EF4-FFF2-40B4-BE49-F238E27FC236}">
                <a16:creationId xmlns:a16="http://schemas.microsoft.com/office/drawing/2014/main" id="{790107F5-C40B-45A9-A7B6-FF709ECD74A5}"/>
              </a:ext>
            </a:extLst>
          </p:cNvPr>
          <p:cNvCxnSpPr/>
          <p:nvPr/>
        </p:nvCxnSpPr>
        <p:spPr>
          <a:xfrm>
            <a:off x="3825875" y="2766695"/>
            <a:ext cx="0" cy="204724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6" name="直接箭头连接符 15">
            <a:extLst>
              <a:ext uri="{FF2B5EF4-FFF2-40B4-BE49-F238E27FC236}">
                <a16:creationId xmlns:a16="http://schemas.microsoft.com/office/drawing/2014/main" id="{C56F4677-4C79-4C5D-B252-5CCCC109B270}"/>
              </a:ext>
            </a:extLst>
          </p:cNvPr>
          <p:cNvCxnSpPr/>
          <p:nvPr/>
        </p:nvCxnSpPr>
        <p:spPr>
          <a:xfrm flipV="1">
            <a:off x="3629025" y="2745740"/>
            <a:ext cx="0" cy="20059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接箭头连接符 16">
            <a:extLst>
              <a:ext uri="{FF2B5EF4-FFF2-40B4-BE49-F238E27FC236}">
                <a16:creationId xmlns:a16="http://schemas.microsoft.com/office/drawing/2014/main" id="{9AA34259-BBC3-4701-BA42-1FCDCEC64DDC}"/>
              </a:ext>
            </a:extLst>
          </p:cNvPr>
          <p:cNvCxnSpPr/>
          <p:nvPr/>
        </p:nvCxnSpPr>
        <p:spPr>
          <a:xfrm flipV="1">
            <a:off x="5428615" y="2797810"/>
            <a:ext cx="1333500" cy="88900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8" name="直接箭头连接符 17">
            <a:extLst>
              <a:ext uri="{FF2B5EF4-FFF2-40B4-BE49-F238E27FC236}">
                <a16:creationId xmlns:a16="http://schemas.microsoft.com/office/drawing/2014/main" id="{AB319D0C-3E36-40C2-89EA-6FA6A64C848C}"/>
              </a:ext>
            </a:extLst>
          </p:cNvPr>
          <p:cNvCxnSpPr/>
          <p:nvPr/>
        </p:nvCxnSpPr>
        <p:spPr>
          <a:xfrm flipH="1">
            <a:off x="5562600" y="2952750"/>
            <a:ext cx="1271905" cy="83756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9" name="直接箭头连接符 18">
            <a:extLst>
              <a:ext uri="{FF2B5EF4-FFF2-40B4-BE49-F238E27FC236}">
                <a16:creationId xmlns:a16="http://schemas.microsoft.com/office/drawing/2014/main" id="{EAE767D2-7E9C-4679-8149-26BE00D1EB6C}"/>
              </a:ext>
            </a:extLst>
          </p:cNvPr>
          <p:cNvCxnSpPr/>
          <p:nvPr/>
        </p:nvCxnSpPr>
        <p:spPr>
          <a:xfrm>
            <a:off x="4032250" y="2787015"/>
            <a:ext cx="1189355" cy="90995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0" name="直接箭头连接符 19">
            <a:extLst>
              <a:ext uri="{FF2B5EF4-FFF2-40B4-BE49-F238E27FC236}">
                <a16:creationId xmlns:a16="http://schemas.microsoft.com/office/drawing/2014/main" id="{5F8A5F0E-A4D0-4C9C-9ECA-652E1BB14A2F}"/>
              </a:ext>
            </a:extLst>
          </p:cNvPr>
          <p:cNvCxnSpPr/>
          <p:nvPr/>
        </p:nvCxnSpPr>
        <p:spPr>
          <a:xfrm flipH="1" flipV="1">
            <a:off x="3949700" y="2900680"/>
            <a:ext cx="1168400" cy="93091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接箭头连接符 20">
            <a:extLst>
              <a:ext uri="{FF2B5EF4-FFF2-40B4-BE49-F238E27FC236}">
                <a16:creationId xmlns:a16="http://schemas.microsoft.com/office/drawing/2014/main" id="{14F589B4-C894-44B4-B246-CFD0193EF0D0}"/>
              </a:ext>
            </a:extLst>
          </p:cNvPr>
          <p:cNvCxnSpPr/>
          <p:nvPr/>
        </p:nvCxnSpPr>
        <p:spPr>
          <a:xfrm flipV="1">
            <a:off x="3959860" y="3935095"/>
            <a:ext cx="1210310" cy="775335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2" name="直接箭头连接符 21">
            <a:extLst>
              <a:ext uri="{FF2B5EF4-FFF2-40B4-BE49-F238E27FC236}">
                <a16:creationId xmlns:a16="http://schemas.microsoft.com/office/drawing/2014/main" id="{1D4EC04A-984E-496B-9B7D-B9925F482665}"/>
              </a:ext>
            </a:extLst>
          </p:cNvPr>
          <p:cNvCxnSpPr/>
          <p:nvPr/>
        </p:nvCxnSpPr>
        <p:spPr>
          <a:xfrm flipH="1">
            <a:off x="3990975" y="4017645"/>
            <a:ext cx="127190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接箭头连接符 22">
            <a:extLst>
              <a:ext uri="{FF2B5EF4-FFF2-40B4-BE49-F238E27FC236}">
                <a16:creationId xmlns:a16="http://schemas.microsoft.com/office/drawing/2014/main" id="{AD02B926-DD95-4A05-B025-DC71A7341C2D}"/>
              </a:ext>
            </a:extLst>
          </p:cNvPr>
          <p:cNvCxnSpPr/>
          <p:nvPr/>
        </p:nvCxnSpPr>
        <p:spPr>
          <a:xfrm flipH="1" flipV="1">
            <a:off x="5469890" y="4027805"/>
            <a:ext cx="1292225" cy="79629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4" name="直接箭头连接符 23">
            <a:extLst>
              <a:ext uri="{FF2B5EF4-FFF2-40B4-BE49-F238E27FC236}">
                <a16:creationId xmlns:a16="http://schemas.microsoft.com/office/drawing/2014/main" id="{7242A269-E7C1-4433-94F1-DCD1428CDE03}"/>
              </a:ext>
            </a:extLst>
          </p:cNvPr>
          <p:cNvCxnSpPr/>
          <p:nvPr/>
        </p:nvCxnSpPr>
        <p:spPr>
          <a:xfrm>
            <a:off x="5562600" y="3893820"/>
            <a:ext cx="1261745" cy="806450"/>
          </a:xfrm>
          <a:prstGeom prst="straightConnector1">
            <a:avLst/>
          </a:prstGeom>
          <a:noFill/>
          <a:ln w="25400" cap="flat">
            <a:solidFill>
              <a:schemeClr val="accent1"/>
            </a:solidFill>
            <a:prstDash val="solid"/>
            <a:round/>
            <a:tailEnd type="arrow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9" presetClass="emph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rgb" dir="cw">
                                      <p:cBhvr override="childStyle">
                                        <p:cTn id="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animClr clrSpc="rgb" dir="cw">
                                      <p:cBhvr>
                                        <p:cTn id="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accent2"/>
                                      </p:to>
                                    </p:animClr>
                                    <p:set>
                                      <p:cBhvr>
                                        <p:cTn id="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0" fill="hold">
                      <p:stCondLst>
                        <p:cond delay="indefinite"/>
                      </p:stCondLst>
                      <p:childTnLst>
                        <p:par>
                          <p:cTn id="11" fill="hold">
                            <p:stCondLst>
                              <p:cond delay="0"/>
                            </p:stCondLst>
                            <p:childTnLst>
                              <p:par>
                                <p:cTn id="12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13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4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15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16" dur="500" fill="hold"/>
                                        <p:tgtEl>
                                          <p:spTgt spid="2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21" presetClass="emph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animClr clrSpc="hsl" dir="cw">
                                      <p:cBhvr override="childStyl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animClr clrSpc="hsl" dir="cw">
                                      <p:cBhvr>
                                        <p:cTn id="2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stroke.color</p:attrName>
                                        </p:attrNameLst>
                                      </p:cBhvr>
                                      <p:by>
                                        <p:hsl h="7200000" s="0" l="0"/>
                                      </p:by>
                                    </p:animClr>
                                    <p:set>
                                      <p:cBhvr>
                                        <p:cTn id="2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查找一条边的一层邻域顶点</a:t>
            </a:r>
            <a:endParaRPr lang="zh-CN" altLang="en-US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5.2 </a:t>
            </a:r>
            <a:r>
              <a:rPr lang="zh-CN" altLang="en-US">
                <a:sym typeface="+mn-ea"/>
              </a:rPr>
              <a:t>查找一条边的邻域</a:t>
            </a:r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12A4702B-4BB7-40A8-A535-BDE17E4C2F5C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876796" y="2640261"/>
            <a:ext cx="2880610" cy="1577477"/>
          </a:xfrm>
          <a:prstGeom prst="rect">
            <a:avLst/>
          </a:prstGeom>
        </p:spPr>
      </p:pic>
      <p:sp>
        <p:nvSpPr>
          <p:cNvPr id="5" name="文本框 4">
            <a:extLst>
              <a:ext uri="{FF2B5EF4-FFF2-40B4-BE49-F238E27FC236}">
                <a16:creationId xmlns:a16="http://schemas.microsoft.com/office/drawing/2014/main" id="{FD5AEBD8-3327-4167-BC76-27D029D48D19}"/>
              </a:ext>
            </a:extLst>
          </p:cNvPr>
          <p:cNvSpPr txBox="1"/>
          <p:nvPr/>
        </p:nvSpPr>
        <p:spPr>
          <a:xfrm>
            <a:off x="5896947" y="2771192"/>
            <a:ext cx="3788229" cy="1477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查找这条边的一层邻域半边</a:t>
            </a: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输出每条邻域半边的目的顶点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>
                <a:latin typeface="+mn-ea"/>
                <a:cs typeface="CMU Classical Serif" panose="02000603000000000000" pitchFamily="2" charset="0"/>
                <a:sym typeface="+mn-ea"/>
              </a:rPr>
              <a:t>查找一条边的一层邻域边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>
                <a:sym typeface="+mn-ea"/>
              </a:rPr>
              <a:t>5.2 </a:t>
            </a:r>
            <a:r>
              <a:rPr lang="zh-CN" altLang="en-US">
                <a:sym typeface="+mn-ea"/>
              </a:rPr>
              <a:t>查找一条边的邻域</a:t>
            </a:r>
            <a:endParaRPr lang="zh-CN" altLang="en-US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4E16FA0E-FE00-4B81-B0E8-E5EE871A653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12598" y="3492949"/>
            <a:ext cx="6477561" cy="2141406"/>
          </a:xfrm>
          <a:prstGeom prst="rect">
            <a:avLst/>
          </a:prstGeom>
        </p:spPr>
      </p:pic>
      <p:sp>
        <p:nvSpPr>
          <p:cNvPr id="6" name="文本框 5">
            <a:extLst>
              <a:ext uri="{FF2B5EF4-FFF2-40B4-BE49-F238E27FC236}">
                <a16:creationId xmlns:a16="http://schemas.microsoft.com/office/drawing/2014/main" id="{8CBFE7FF-085D-4FE2-8BAE-3A6582D3F9B9}"/>
              </a:ext>
            </a:extLst>
          </p:cNvPr>
          <p:cNvSpPr txBox="1"/>
          <p:nvPr/>
        </p:nvSpPr>
        <p:spPr>
          <a:xfrm>
            <a:off x="979713" y="2388637"/>
            <a:ext cx="9302621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算法思路：分别遍历已选择边的两条半边，即分别绕着已选择边的两个顶点进行旋转。</a:t>
            </a:r>
          </a:p>
        </p:txBody>
      </p:sp>
      <p:pic>
        <p:nvPicPr>
          <p:cNvPr id="7" name="图片 6">
            <a:extLst>
              <a:ext uri="{FF2B5EF4-FFF2-40B4-BE49-F238E27FC236}">
                <a16:creationId xmlns:a16="http://schemas.microsoft.com/office/drawing/2014/main" id="{518E0D33-2AEC-462F-A129-E237517CAB67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7109622" y="3492949"/>
            <a:ext cx="3505504" cy="2004234"/>
          </a:xfrm>
          <a:prstGeom prst="rect">
            <a:avLst/>
          </a:prstGeom>
        </p:spPr>
      </p:pic>
    </p:spTree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1_SIAT">
  <a:themeElements>
    <a:clrScheme name="自定义 1">
      <a:dk1>
        <a:srgbClr val="2B6890"/>
      </a:dk1>
      <a:lt1>
        <a:sysClr val="window" lastClr="FFFFFF"/>
      </a:lt1>
      <a:dk2>
        <a:srgbClr val="737572"/>
      </a:dk2>
      <a:lt2>
        <a:srgbClr val="FFFFFF"/>
      </a:lt2>
      <a:accent1>
        <a:srgbClr val="3A8BC1"/>
      </a:accent1>
      <a:accent2>
        <a:srgbClr val="445469"/>
      </a:accent2>
      <a:accent3>
        <a:srgbClr val="3A8BC1"/>
      </a:accent3>
      <a:accent4>
        <a:srgbClr val="445469"/>
      </a:accent4>
      <a:accent5>
        <a:srgbClr val="3A8BC1"/>
      </a:accent5>
      <a:accent6>
        <a:srgbClr val="445469"/>
      </a:accent6>
      <a:hlink>
        <a:srgbClr val="1E9272"/>
      </a:hlink>
      <a:folHlink>
        <a:srgbClr val="32FFBF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SIA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25400">
          <a:solidFill>
            <a:srgbClr val="011C96"/>
          </a:solidFill>
          <a:miter lim="400000"/>
        </a:ln>
      </a:spPr>
      <a:bodyPr lIns="45719" rIns="45719"/>
      <a:lstStyle>
        <a:defPPr>
          <a:defRPr/>
        </a:defPPr>
      </a:lst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AT">
  <a:themeElements>
    <a:clrScheme name="SIA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IA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A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857</Words>
  <Application>Microsoft Office PowerPoint</Application>
  <PresentationFormat>宽屏</PresentationFormat>
  <Paragraphs>101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24" baseType="lpstr">
      <vt:lpstr>CMU Classical Serif</vt:lpstr>
      <vt:lpstr>微软雅黑</vt:lpstr>
      <vt:lpstr>Arial</vt:lpstr>
      <vt:lpstr>Calibri</vt:lpstr>
      <vt:lpstr>Wingdings</vt:lpstr>
      <vt:lpstr>1_SIAT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孙扬帆</dc:creator>
  <cp:lastModifiedBy>陈 思强</cp:lastModifiedBy>
  <cp:revision>77</cp:revision>
  <dcterms:created xsi:type="dcterms:W3CDTF">2018-07-20T01:46:00Z</dcterms:created>
  <dcterms:modified xsi:type="dcterms:W3CDTF">2018-07-24T06:57:06Z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2052-10.1.0.7468</vt:lpwstr>
  </property>
  <property fmtid="{D5CDD505-2E9C-101B-9397-08002B2CF9AE}" pid="3" name="KSORubyTemplateID">
    <vt:lpwstr>2</vt:lpwstr>
  </property>
</Properties>
</file>